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2" r:id="rId3"/>
    <p:sldId id="284" r:id="rId4"/>
    <p:sldId id="285" r:id="rId5"/>
    <p:sldId id="286" r:id="rId6"/>
    <p:sldId id="300" r:id="rId7"/>
    <p:sldId id="289" r:id="rId8"/>
    <p:sldId id="303" r:id="rId9"/>
    <p:sldId id="305" r:id="rId10"/>
    <p:sldId id="304" r:id="rId11"/>
    <p:sldId id="306" r:id="rId12"/>
    <p:sldId id="297" r:id="rId13"/>
    <p:sldId id="30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17885-85F4-4B52-8248-1175CCB91096}">
  <a:tblStyle styleId="{E4B17885-85F4-4B52-8248-1175CCB91096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31"/>
  </p:normalViewPr>
  <p:slideViewPr>
    <p:cSldViewPr snapToGrid="0" snapToObjects="1">
      <p:cViewPr varScale="1">
        <p:scale>
          <a:sx n="129" d="100"/>
          <a:sy n="129" d="100"/>
        </p:scale>
        <p:origin x="-120" y="-6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-3384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65645-FABE-C941-B92B-E91F07546C4C}" type="datetimeFigureOut">
              <a:rPr lang="en-US" smtClean="0"/>
              <a:t>1/25/17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F1298F-734C-4F42-A0C8-B767475833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1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227100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649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5196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was challenged</a:t>
            </a:r>
            <a:r>
              <a:rPr lang="en-US" baseline="0" dirty="0"/>
              <a:t> by our Engineers to build an app with dogs and cats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1/25/17 09:07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1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Systems-astronaut-developer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4" r="10607" b="4944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6" name="Shape 16"/>
          <p:cNvSpPr/>
          <p:nvPr/>
        </p:nvSpPr>
        <p:spPr>
          <a:xfrm>
            <a:off x="0" y="3763"/>
            <a:ext cx="9144000" cy="5150100"/>
          </a:xfrm>
          <a:prstGeom prst="rect">
            <a:avLst/>
          </a:prstGeom>
          <a:solidFill>
            <a:srgbClr val="000513">
              <a:alpha val="615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334525" y="3031743"/>
            <a:ext cx="7388400" cy="6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334523" y="3672425"/>
            <a:ext cx="73884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3643573"/>
            <a:ext cx="5070300" cy="1320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Shape 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49" y="320600"/>
            <a:ext cx="2713310" cy="586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037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4908160" cy="51435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17133"/>
            <a:ext cx="4033911" cy="1514099"/>
          </a:xfrm>
        </p:spPr>
        <p:txBody>
          <a:bodyPr/>
          <a:lstStyle>
            <a:lvl1pPr>
              <a:defRPr sz="7059">
                <a:solidFill>
                  <a:srgbClr val="F2F3F4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857019"/>
            <a:ext cx="4033912" cy="1489231"/>
          </a:xfrm>
        </p:spPr>
        <p:txBody>
          <a:bodyPr/>
          <a:lstStyle>
            <a:lvl1pPr marL="0" indent="0">
              <a:buNone/>
              <a:defRPr>
                <a:solidFill>
                  <a:srgbClr val="F2F3F4"/>
                </a:solidFill>
                <a:latin typeface="Open Sans"/>
                <a:cs typeface="Open Sans"/>
              </a:defRPr>
            </a:lvl1pPr>
            <a:lvl2pPr marL="0" indent="0">
              <a:buFontTx/>
              <a:buNone/>
              <a:defRPr sz="1471">
                <a:solidFill>
                  <a:srgbClr val="F2F3F4"/>
                </a:solidFill>
                <a:latin typeface="Open Sans"/>
                <a:cs typeface="Open Sans"/>
              </a:defRPr>
            </a:lvl2pPr>
            <a:lvl3pPr marL="168090" indent="0">
              <a:buNone/>
              <a:defRPr>
                <a:solidFill>
                  <a:srgbClr val="F2F3F4"/>
                </a:solidFill>
                <a:latin typeface="Open Sans"/>
                <a:cs typeface="Open Sans"/>
              </a:defRPr>
            </a:lvl3pPr>
            <a:lvl4pPr marL="33617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504269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7069063" y="4539491"/>
            <a:ext cx="1723837" cy="370140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9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29"/>
            </a:p>
          </p:txBody>
        </p:sp>
      </p:grpSp>
      <p:pic>
        <p:nvPicPr>
          <p:cNvPr id="4" name="Picture 3" descr="OS-logo-color_500x108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795" y="1731232"/>
            <a:ext cx="3056282" cy="6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0699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ver 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astronaut-developer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 userDrawn="1"/>
        </p:nvSpPr>
        <p:spPr>
          <a:xfrm>
            <a:off x="0" y="363"/>
            <a:ext cx="9144000" cy="5143500"/>
          </a:xfrm>
          <a:prstGeom prst="rect">
            <a:avLst/>
          </a:prstGeom>
          <a:solidFill>
            <a:schemeClr val="bg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334525" y="3031743"/>
            <a:ext cx="7388400" cy="6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3600" b="1" i="0" u="none" strike="noStrike" cap="none">
                <a:solidFill>
                  <a:srgbClr val="1C202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334523" y="3672425"/>
            <a:ext cx="73884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1400" b="0" i="0" u="none" strike="noStrike" cap="none">
                <a:solidFill>
                  <a:srgbClr val="1C202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3643573"/>
            <a:ext cx="5070300" cy="1320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23" y="278053"/>
            <a:ext cx="2733328" cy="5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1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8" descr="default-cover-OS.jpg"/>
          <p:cNvPicPr preferRelativeResize="0"/>
          <p:nvPr userDrawn="1"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0" y="0"/>
            <a:ext cx="9144000" cy="5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9"/>
          <p:cNvSpPr/>
          <p:nvPr userDrawn="1"/>
        </p:nvSpPr>
        <p:spPr>
          <a:xfrm>
            <a:off x="0" y="0"/>
            <a:ext cx="9144000" cy="5150100"/>
          </a:xfrm>
          <a:prstGeom prst="rect">
            <a:avLst/>
          </a:prstGeom>
          <a:solidFill>
            <a:srgbClr val="000513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34525" y="3031743"/>
            <a:ext cx="7388423" cy="64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3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5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34523" y="3672425"/>
            <a:ext cx="7388425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0" y="3643573"/>
            <a:ext cx="5070299" cy="13198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35" y="318050"/>
            <a:ext cx="2733328" cy="5903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Whit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16" descr="defaultlight-cover-OS.jpg"/>
          <p:cNvPicPr preferRelativeResize="0"/>
          <p:nvPr userDrawn="1"/>
        </p:nvPicPr>
        <p:blipFill rotWithShape="1">
          <a:blip r:embed="rId2">
            <a:alphaModFix/>
          </a:blip>
          <a:srcRect t="238" b="2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334523" y="3031744"/>
            <a:ext cx="7388400" cy="6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2pPr>
            <a:lvl3pPr lvl="2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3pPr>
            <a:lvl4pPr lvl="3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4pPr>
            <a:lvl5pPr lvl="4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5pPr>
            <a:lvl6pPr lvl="5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6pPr>
            <a:lvl7pPr lvl="6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7pPr>
            <a:lvl8pPr lvl="7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8pPr>
            <a:lvl9pPr lvl="8" indent="0" algn="ctr" rtl="0">
              <a:spcBef>
                <a:spcPts val="0"/>
              </a:spcBef>
              <a:buClr>
                <a:srgbClr val="434343"/>
              </a:buClr>
              <a:buFont typeface="Arial"/>
              <a:buNone/>
              <a:defRPr sz="5200"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334525" y="3672425"/>
            <a:ext cx="7388400" cy="47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Open Sans"/>
              <a:buNone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  <a:defRPr sz="2800" b="0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3643573"/>
            <a:ext cx="5070300" cy="13200"/>
          </a:xfrm>
          <a:prstGeom prst="rect">
            <a:avLst/>
          </a:prstGeom>
          <a:solidFill>
            <a:srgbClr val="C2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35" y="318050"/>
            <a:ext cx="2733328" cy="590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34322" y="183375"/>
            <a:ext cx="7168498" cy="58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  <a:defRPr sz="24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0" y="-6662"/>
            <a:ext cx="9144000" cy="13198"/>
          </a:xfrm>
          <a:prstGeom prst="rect">
            <a:avLst/>
          </a:prstGeom>
          <a:solidFill>
            <a:srgbClr val="CC22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234325" y="941000"/>
            <a:ext cx="8577600" cy="372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173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○"/>
              <a:defRPr sz="14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■"/>
              <a:defRPr sz="1200" b="0" i="0" u="none" strike="noStrike" cap="none" baseline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242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●"/>
              <a:defRPr sz="10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10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○"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10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■"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10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●"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101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○"/>
              <a:defRPr sz="16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114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20000"/>
              </a:buClr>
              <a:buSzPct val="100000"/>
              <a:buFont typeface="Open Sans"/>
              <a:buChar char="■"/>
              <a:defRPr sz="1800" b="0" i="0" u="none" strike="noStrike" cap="non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hape 25"/>
          <p:cNvSpPr/>
          <p:nvPr userDrawn="1"/>
        </p:nvSpPr>
        <p:spPr>
          <a:xfrm flipH="1">
            <a:off x="237104" y="4861205"/>
            <a:ext cx="13500" cy="76800"/>
          </a:xfrm>
          <a:prstGeom prst="rect">
            <a:avLst/>
          </a:prstGeom>
          <a:solidFill>
            <a:srgbClr val="CC22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26"/>
          <p:cNvSpPr txBox="1">
            <a:spLocks noGrp="1"/>
          </p:cNvSpPr>
          <p:nvPr>
            <p:ph type="sldNum" idx="12"/>
          </p:nvPr>
        </p:nvSpPr>
        <p:spPr>
          <a:xfrm>
            <a:off x="234322" y="4814273"/>
            <a:ext cx="289200" cy="17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0" y="4731605"/>
            <a:ext cx="1200000" cy="259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parat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5" descr="astronaut-developer.jpg"/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-6500" y="2243400"/>
            <a:ext cx="9144000" cy="65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600" b="1">
                <a:solidFill>
                  <a:schemeClr val="tx1">
                    <a:lumMod val="50000"/>
                  </a:schemeClr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0435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parator 2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6" descr="defaultlight-cover-OS.jpg"/>
          <p:cNvPicPr preferRelativeResize="0"/>
          <p:nvPr userDrawn="1"/>
        </p:nvPicPr>
        <p:blipFill rotWithShape="1">
          <a:blip r:embed="rId2">
            <a:alphaModFix/>
          </a:blip>
          <a:srcRect t="238" b="2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0" y="2243391"/>
            <a:ext cx="9144000" cy="65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parato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8" descr="default-cover-OS.jpg"/>
          <p:cNvPicPr preferRelativeResize="0"/>
          <p:nvPr userDrawn="1"/>
        </p:nvPicPr>
        <p:blipFill rotWithShape="1">
          <a:blip r:embed="rId2">
            <a:alphaModFix/>
          </a:blip>
          <a:srcRect t="179" b="179"/>
          <a:stretch/>
        </p:blipFill>
        <p:spPr>
          <a:xfrm>
            <a:off x="0" y="0"/>
            <a:ext cx="9144000" cy="515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"/>
          <p:cNvSpPr/>
          <p:nvPr userDrawn="1"/>
        </p:nvSpPr>
        <p:spPr>
          <a:xfrm>
            <a:off x="6500" y="0"/>
            <a:ext cx="9144000" cy="5150100"/>
          </a:xfrm>
          <a:prstGeom prst="rect">
            <a:avLst/>
          </a:prstGeom>
          <a:solidFill>
            <a:srgbClr val="000513">
              <a:alpha val="61568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-6500" y="2243400"/>
            <a:ext cx="9144000" cy="65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None/>
              <a:defRPr sz="36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2401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9937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solidFill>
                  <a:srgbClr val="F0FCFF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6927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61" r:id="rId2"/>
    <p:sldLayoutId id="2147483648" r:id="rId3"/>
    <p:sldLayoutId id="2147483649" r:id="rId4"/>
    <p:sldLayoutId id="2147483652" r:id="rId5"/>
    <p:sldLayoutId id="2147483660" r:id="rId6"/>
    <p:sldLayoutId id="2147483656" r:id="rId7"/>
    <p:sldLayoutId id="2147483659" r:id="rId8"/>
    <p:sldLayoutId id="2147483663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jp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jpe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hyperlink" Target="http://bit.ly/OutSystemsMeetup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www.outsystems.co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Relationship Id="rId28" Type="http://schemas.openxmlformats.org/officeDocument/2006/relationships/image" Target="../media/image43.png"/><Relationship Id="rId29" Type="http://schemas.openxmlformats.org/officeDocument/2006/relationships/image" Target="../media/image44.png"/><Relationship Id="rId30" Type="http://schemas.openxmlformats.org/officeDocument/2006/relationships/image" Target="../media/image45.png"/><Relationship Id="rId31" Type="http://schemas.openxmlformats.org/officeDocument/2006/relationships/image" Target="../media/image46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microsoft.com/office/2007/relationships/hdphoto" Target="../media/hdphoto1.wdp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low code?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why do I care?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all about getting things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078"/>
            <a:ext cx="9144000" cy="237134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50637" y="2905470"/>
            <a:ext cx="1029497" cy="481038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OS-logo-color_500x1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907" y="2866484"/>
            <a:ext cx="1160393" cy="25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35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Hundreds of Enterprise Customers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29" descr="Liberty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855" y="2796745"/>
            <a:ext cx="1109931" cy="60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531" y="1384634"/>
            <a:ext cx="1214834" cy="4697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109" y="1511225"/>
            <a:ext cx="853420" cy="216555"/>
          </a:xfrm>
          <a:prstGeom prst="rect">
            <a:avLst/>
          </a:prstGeom>
        </p:spPr>
      </p:pic>
      <p:pic>
        <p:nvPicPr>
          <p:cNvPr id="9" name="Picture 6" descr="http://www.valuewalk.com/wp-content/uploads/2012/07/Fidelity-Investments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391" y="1472807"/>
            <a:ext cx="1186395" cy="2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816" y="3710294"/>
            <a:ext cx="888338" cy="4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84" y="3801161"/>
            <a:ext cx="861341" cy="3068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/>
          <a:srcRect l="13196" t="17350" r="11545" b="15242"/>
          <a:stretch/>
        </p:blipFill>
        <p:spPr>
          <a:xfrm>
            <a:off x="1777059" y="2070026"/>
            <a:ext cx="761595" cy="5178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1062" y="2990165"/>
            <a:ext cx="1210753" cy="222173"/>
          </a:xfrm>
          <a:prstGeom prst="rect">
            <a:avLst/>
          </a:prstGeom>
        </p:spPr>
      </p:pic>
      <p:pic>
        <p:nvPicPr>
          <p:cNvPr id="14" name="Picture 13" descr="http://www.latestfresherjobs.com/wp-content/uploads/2014/02/emc-logo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040" y="3607655"/>
            <a:ext cx="975746" cy="6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566021" y="4399052"/>
            <a:ext cx="2832025" cy="319066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algn="ctr">
              <a:lnSpc>
                <a:spcPct val="90000"/>
              </a:lnSpc>
              <a:spcAft>
                <a:spcPts val="441"/>
              </a:spcAft>
            </a:pPr>
            <a:r>
              <a:rPr lang="en-US" sz="735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Forrester Wave™ Low Code Report – Q2 2016</a:t>
            </a:r>
          </a:p>
        </p:txBody>
      </p:sp>
      <p:pic>
        <p:nvPicPr>
          <p:cNvPr id="17" name="Picture 16" descr="graphic-wav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482" y="1037460"/>
            <a:ext cx="3417620" cy="33576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531" y="2788803"/>
            <a:ext cx="864910" cy="6248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21595" y="2055256"/>
            <a:ext cx="1301191" cy="5474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4"/>
          <a:srcRect l="26634" t="20272" r="27583" b="17425"/>
          <a:stretch/>
        </p:blipFill>
        <p:spPr>
          <a:xfrm>
            <a:off x="632584" y="2034082"/>
            <a:ext cx="577852" cy="589775"/>
          </a:xfrm>
          <a:prstGeom prst="rect">
            <a:avLst/>
          </a:prstGeom>
        </p:spPr>
      </p:pic>
      <p:sp>
        <p:nvSpPr>
          <p:cNvPr id="21" name="Left Arrow 24"/>
          <p:cNvSpPr/>
          <p:nvPr/>
        </p:nvSpPr>
        <p:spPr bwMode="auto">
          <a:xfrm rot="18858193">
            <a:off x="8391568" y="1135974"/>
            <a:ext cx="696417" cy="448212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197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Open Sans"/>
                <a:cs typeface="Open Sans"/>
              </a:rPr>
              <a:t>DEMO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29" y="1857121"/>
            <a:ext cx="4594177" cy="22131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647" dirty="0" smtClean="0">
                <a:solidFill>
                  <a:srgbClr val="FFFFFF"/>
                </a:solidFill>
                <a:latin typeface="Open Sans"/>
                <a:cs typeface="Open Sans"/>
              </a:rPr>
              <a:t>Integrate </a:t>
            </a:r>
            <a:r>
              <a:rPr lang="en-US" sz="2647" dirty="0">
                <a:solidFill>
                  <a:srgbClr val="FFFFFF"/>
                </a:solidFill>
                <a:latin typeface="Open Sans"/>
                <a:cs typeface="Open Sans"/>
              </a:rPr>
              <a:t>to Reddit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47" dirty="0" smtClean="0">
                <a:solidFill>
                  <a:srgbClr val="FFFFFF"/>
                </a:solidFill>
                <a:latin typeface="Open Sans"/>
                <a:cs typeface="Open Sans"/>
              </a:rPr>
              <a:t>Integrate </a:t>
            </a:r>
            <a:r>
              <a:rPr lang="en-US" sz="2647" dirty="0">
                <a:solidFill>
                  <a:srgbClr val="FFFFFF"/>
                </a:solidFill>
                <a:latin typeface="Open Sans"/>
                <a:cs typeface="Open Sans"/>
              </a:rPr>
              <a:t>with Microsoft   Cognitive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47" dirty="0" smtClean="0">
                <a:solidFill>
                  <a:srgbClr val="FFFFFF"/>
                </a:solidFill>
                <a:latin typeface="Open Sans"/>
                <a:cs typeface="Open Sans"/>
              </a:rPr>
              <a:t>Access </a:t>
            </a:r>
            <a:r>
              <a:rPr lang="en-US" sz="2647" dirty="0">
                <a:solidFill>
                  <a:srgbClr val="FFFFFF"/>
                </a:solidFill>
                <a:latin typeface="Open Sans"/>
                <a:cs typeface="Open Sans"/>
              </a:rPr>
              <a:t>device front 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47" dirty="0" smtClean="0">
                <a:solidFill>
                  <a:srgbClr val="FFFFFF"/>
                </a:solidFill>
                <a:latin typeface="Open Sans"/>
                <a:cs typeface="Open Sans"/>
              </a:rPr>
              <a:t>Deploy </a:t>
            </a:r>
            <a:r>
              <a:rPr lang="en-US" sz="2647" dirty="0">
                <a:solidFill>
                  <a:srgbClr val="FFFFFF"/>
                </a:solidFill>
                <a:latin typeface="Open Sans"/>
                <a:cs typeface="Open Sans"/>
              </a:rPr>
              <a:t>to device</a:t>
            </a:r>
          </a:p>
        </p:txBody>
      </p:sp>
    </p:spTree>
    <p:extLst>
      <p:ext uri="{BB962C8B-B14F-4D97-AF65-F5344CB8AC3E}">
        <p14:creationId xmlns:p14="http://schemas.microsoft.com/office/powerpoint/2010/main" val="14478116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good to be true?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201930" y="1025222"/>
            <a:ext cx="8740142" cy="1088246"/>
          </a:xfrm>
        </p:spPr>
        <p:txBody>
          <a:bodyPr/>
          <a:lstStyle/>
          <a:p>
            <a:pPr lvl="1"/>
            <a:r>
              <a:rPr lang="en-US" sz="2059" dirty="0" smtClean="0">
                <a:latin typeface="Open Sans"/>
                <a:cs typeface="Open Sans"/>
              </a:rPr>
              <a:t>Try it for yourself and experience the awesome!</a:t>
            </a:r>
          </a:p>
          <a:p>
            <a:pPr lvl="1"/>
            <a:r>
              <a:rPr lang="en-US" sz="2059" dirty="0" smtClean="0">
                <a:latin typeface="Open Sans"/>
                <a:cs typeface="Open Sans"/>
              </a:rPr>
              <a:t>Sign-up for a personal environment with everything you need to create and deploy your apps, for free. </a:t>
            </a:r>
            <a:r>
              <a:rPr lang="en-US" sz="2059" dirty="0" smtClean="0">
                <a:latin typeface="Open Sans"/>
                <a:cs typeface="Open Sans"/>
                <a:hlinkClick r:id="rId2"/>
              </a:rPr>
              <a:t>www.outsystems.com</a:t>
            </a:r>
            <a:endParaRPr lang="en-US" sz="2059" dirty="0" smtClean="0">
              <a:latin typeface="Open Sans"/>
              <a:cs typeface="Open Sans"/>
            </a:endParaRPr>
          </a:p>
          <a:p>
            <a:pPr lvl="1"/>
            <a:endParaRPr lang="en-US" dirty="0" smtClean="0">
              <a:latin typeface="Open Sans"/>
              <a:cs typeface="Open Sans"/>
            </a:endParaRPr>
          </a:p>
        </p:txBody>
      </p:sp>
      <p:pic>
        <p:nvPicPr>
          <p:cNvPr id="6" name="Picture 5" descr="Q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009" y="2315383"/>
            <a:ext cx="2110333" cy="2110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608" y="2934895"/>
            <a:ext cx="6752583" cy="816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353" dirty="0">
                <a:latin typeface="Open Sans"/>
                <a:cs typeface="Open Sans"/>
              </a:rPr>
              <a:t>Fill out a post event survey and get a T-Shirt!!</a:t>
            </a:r>
            <a:r>
              <a:rPr lang="en-US" sz="2353" dirty="0" smtClean="0">
                <a:latin typeface="Open Sans"/>
                <a:cs typeface="Open Sans"/>
              </a:rPr>
              <a:t>!</a:t>
            </a:r>
          </a:p>
          <a:p>
            <a:pPr lvl="1"/>
            <a:r>
              <a:rPr lang="en-US" sz="2353" dirty="0">
                <a:latin typeface="Open Sans"/>
                <a:cs typeface="Open Sans"/>
                <a:hlinkClick r:id="rId4"/>
              </a:rPr>
              <a:t>http://</a:t>
            </a:r>
            <a:r>
              <a:rPr lang="en-US" sz="2353" dirty="0" err="1">
                <a:latin typeface="Open Sans"/>
                <a:cs typeface="Open Sans"/>
                <a:hlinkClick r:id="rId4"/>
              </a:rPr>
              <a:t>bit.ly</a:t>
            </a:r>
            <a:r>
              <a:rPr lang="en-US" sz="2353" dirty="0">
                <a:latin typeface="Open Sans"/>
                <a:cs typeface="Open Sans"/>
                <a:hlinkClick r:id="rId4"/>
              </a:rPr>
              <a:t>/</a:t>
            </a:r>
            <a:r>
              <a:rPr lang="en-US" sz="2353" dirty="0" err="1">
                <a:latin typeface="Open Sans"/>
                <a:cs typeface="Open Sans"/>
                <a:hlinkClick r:id="rId4"/>
              </a:rPr>
              <a:t>OutSystemsMeetup</a:t>
            </a:r>
            <a:endParaRPr lang="en-US" sz="2353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15898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Stacey Levine – Senior Solutions Architect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1" y="965057"/>
            <a:ext cx="5505825" cy="35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22741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low code anyway?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2" y="1527684"/>
            <a:ext cx="1889469" cy="2522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048" y="1527684"/>
            <a:ext cx="1442565" cy="2546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769" y="1531593"/>
            <a:ext cx="2324317" cy="2542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7282"/>
          <a:stretch/>
        </p:blipFill>
        <p:spPr>
          <a:xfrm>
            <a:off x="6750620" y="1450191"/>
            <a:ext cx="2393380" cy="25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6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 descr="http://hrschoolhouse.com/wp-content/uploads/2014/12/Veruca-Sa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546" y="557213"/>
            <a:ext cx="533400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80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App dev is hard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 descr="sadd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4" y="655159"/>
            <a:ext cx="6380895" cy="424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37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so hard?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94116" y="1103630"/>
            <a:ext cx="7619611" cy="3422196"/>
            <a:chOff x="744613" y="1250956"/>
            <a:chExt cx="7715467" cy="3846632"/>
          </a:xfrm>
        </p:grpSpPr>
        <p:sp>
          <p:nvSpPr>
            <p:cNvPr id="6" name="U-Turn Arrow 52"/>
            <p:cNvSpPr/>
            <p:nvPr/>
          </p:nvSpPr>
          <p:spPr>
            <a:xfrm>
              <a:off x="744614" y="1250956"/>
              <a:ext cx="7715466" cy="325983"/>
            </a:xfrm>
            <a:prstGeom prst="uturn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29" dirty="0">
                <a:solidFill>
                  <a:schemeClr val="tx1"/>
                </a:solidFill>
              </a:endParaRPr>
            </a:p>
          </p:txBody>
        </p:sp>
        <p:sp>
          <p:nvSpPr>
            <p:cNvPr id="7" name="U-Turn Arrow 53"/>
            <p:cNvSpPr/>
            <p:nvPr/>
          </p:nvSpPr>
          <p:spPr>
            <a:xfrm flipH="1" flipV="1">
              <a:off x="744613" y="4287996"/>
              <a:ext cx="7632541" cy="333310"/>
            </a:xfrm>
            <a:prstGeom prst="uturn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29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49434" y="4790415"/>
              <a:ext cx="3971196" cy="307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76" b="1" dirty="0"/>
                <a:t>Constant Change Requests and Application Updates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57955" y="1568569"/>
            <a:ext cx="909104" cy="2003719"/>
            <a:chOff x="536378" y="1491383"/>
            <a:chExt cx="1236444" cy="2725197"/>
          </a:xfrm>
        </p:grpSpPr>
        <p:grpSp>
          <p:nvGrpSpPr>
            <p:cNvPr id="10" name="Group 9"/>
            <p:cNvGrpSpPr/>
            <p:nvPr/>
          </p:nvGrpSpPr>
          <p:grpSpPr>
            <a:xfrm>
              <a:off x="536378" y="2359268"/>
              <a:ext cx="1236444" cy="1857312"/>
              <a:chOff x="536378" y="2359268"/>
              <a:chExt cx="1236444" cy="185731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6378" y="2359268"/>
                <a:ext cx="540000" cy="540000"/>
              </a:xfrm>
              <a:prstGeom prst="round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9620" y="3043888"/>
                <a:ext cx="540000" cy="540000"/>
              </a:xfrm>
              <a:prstGeom prst="round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2822" y="3043888"/>
                <a:ext cx="540000" cy="540000"/>
              </a:xfrm>
              <a:prstGeom prst="round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2822" y="2359568"/>
                <a:ext cx="540000" cy="540000"/>
              </a:xfrm>
              <a:prstGeom prst="round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32822" y="3676580"/>
                <a:ext cx="540000" cy="540000"/>
              </a:xfrm>
              <a:prstGeom prst="round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9620" y="3673280"/>
                <a:ext cx="540000" cy="540000"/>
              </a:xfrm>
              <a:prstGeom prst="round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729466" y="1491383"/>
              <a:ext cx="828910" cy="61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76" b="1" dirty="0"/>
                <a:t>20-50 </a:t>
              </a:r>
            </a:p>
            <a:p>
              <a:pPr algn="ctr"/>
              <a:r>
                <a:rPr lang="en-US" sz="1176" b="1" dirty="0"/>
                <a:t>Apps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081171" y="1568568"/>
            <a:ext cx="1486305" cy="2001712"/>
            <a:chOff x="1861628" y="1450052"/>
            <a:chExt cx="2021477" cy="2722467"/>
          </a:xfrm>
        </p:grpSpPr>
        <p:sp>
          <p:nvSpPr>
            <p:cNvPr id="19" name="TextBox 18"/>
            <p:cNvSpPr txBox="1"/>
            <p:nvPr/>
          </p:nvSpPr>
          <p:spPr>
            <a:xfrm>
              <a:off x="1861628" y="1450052"/>
              <a:ext cx="2021477" cy="61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76" b="1" dirty="0"/>
                <a:t>Multiple Platforms</a:t>
              </a:r>
            </a:p>
            <a:p>
              <a:pPr algn="ctr"/>
              <a:r>
                <a:rPr lang="en-US" sz="1176" b="1" dirty="0"/>
                <a:t>And Form Factors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2048929" y="2052449"/>
              <a:ext cx="1539898" cy="2120070"/>
              <a:chOff x="2048929" y="2052449"/>
              <a:chExt cx="1539898" cy="212007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06129" y="2052449"/>
                <a:ext cx="919858" cy="61200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48929" y="2585849"/>
                <a:ext cx="689893" cy="612000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53729" y="3424049"/>
                <a:ext cx="1235098" cy="748470"/>
              </a:xfrm>
              <a:prstGeom prst="rect">
                <a:avLst/>
              </a:prstGeom>
            </p:spPr>
          </p:pic>
        </p:grpSp>
      </p:grpSp>
      <p:sp>
        <p:nvSpPr>
          <p:cNvPr id="24" name="TextBox 23"/>
          <p:cNvSpPr txBox="1"/>
          <p:nvPr/>
        </p:nvSpPr>
        <p:spPr>
          <a:xfrm>
            <a:off x="1434514" y="2184861"/>
            <a:ext cx="636713" cy="90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4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731602" y="2184861"/>
            <a:ext cx="636713" cy="90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4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64850" y="2184861"/>
            <a:ext cx="636713" cy="90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4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66434" y="4260586"/>
            <a:ext cx="636713" cy="90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94" b="1" dirty="0">
                <a:solidFill>
                  <a:schemeClr val="bg1">
                    <a:lumMod val="85000"/>
                  </a:schemeClr>
                </a:solidFill>
              </a:rPr>
              <a:t>X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628027" y="1568569"/>
            <a:ext cx="1481836" cy="2127224"/>
            <a:chOff x="4193936" y="1450052"/>
            <a:chExt cx="2015400" cy="2893173"/>
          </a:xfrm>
        </p:grpSpPr>
        <p:grpSp>
          <p:nvGrpSpPr>
            <p:cNvPr id="29" name="Group 28"/>
            <p:cNvGrpSpPr/>
            <p:nvPr/>
          </p:nvGrpSpPr>
          <p:grpSpPr>
            <a:xfrm>
              <a:off x="4193936" y="2281049"/>
              <a:ext cx="2015400" cy="2062176"/>
              <a:chOff x="4193936" y="2281049"/>
              <a:chExt cx="2015400" cy="2062176"/>
            </a:xfrm>
          </p:grpSpPr>
          <p:pic>
            <p:nvPicPr>
              <p:cNvPr id="31" name="Picture 30" descr="SAP.png"/>
              <p:cNvPicPr>
                <a:picLocks noChangeAspect="1"/>
              </p:cNvPicPr>
              <p:nvPr/>
            </p:nvPicPr>
            <p:blipFill>
              <a:blip r:embed="rId11" cstate="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36936" y="2281049"/>
                <a:ext cx="720135" cy="371579"/>
              </a:xfrm>
              <a:prstGeom prst="rect">
                <a:avLst/>
              </a:prstGeom>
            </p:spPr>
          </p:pic>
          <p:pic>
            <p:nvPicPr>
              <p:cNvPr id="32" name="Picture 31" descr="Oracle.png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270136" y="3659852"/>
                <a:ext cx="1136750" cy="143087"/>
              </a:xfrm>
              <a:prstGeom prst="rect">
                <a:avLst/>
              </a:prstGeom>
            </p:spPr>
          </p:pic>
          <p:pic>
            <p:nvPicPr>
              <p:cNvPr id="33" name="Picture 32" descr="Salesforce.png"/>
              <p:cNvPicPr>
                <a:picLocks noChangeAspect="1"/>
              </p:cNvPicPr>
              <p:nvPr/>
            </p:nvPicPr>
            <p:blipFill>
              <a:blip r:embed="rId13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93936" y="4040853"/>
                <a:ext cx="1062384" cy="302372"/>
              </a:xfrm>
              <a:prstGeom prst="rect">
                <a:avLst/>
              </a:prstGeom>
            </p:spPr>
          </p:pic>
          <p:pic>
            <p:nvPicPr>
              <p:cNvPr id="34" name="Picture 33" descr="sqlserver_sql_server_2008_logo.png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89336" y="3576449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08336" y="2897852"/>
                <a:ext cx="900000" cy="465644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93936" y="2890649"/>
                <a:ext cx="897211" cy="544053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70136" y="2357249"/>
                <a:ext cx="990000" cy="304615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4285771" y="1450052"/>
              <a:ext cx="1666106" cy="617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76" b="1" dirty="0"/>
                <a:t>Abundance </a:t>
              </a:r>
            </a:p>
            <a:p>
              <a:pPr algn="ctr"/>
              <a:r>
                <a:rPr lang="en-US" sz="1176" b="1" dirty="0"/>
                <a:t>of Integrations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807730" y="2072808"/>
            <a:ext cx="1006111" cy="1499809"/>
            <a:chOff x="7655514" y="2321168"/>
            <a:chExt cx="1368381" cy="2039845"/>
          </a:xfrm>
        </p:grpSpPr>
        <p:pic>
          <p:nvPicPr>
            <p:cNvPr id="39" name="Picture 38" descr="microsoft_ne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8012" y="4064000"/>
              <a:ext cx="1084787" cy="297013"/>
            </a:xfrm>
            <a:prstGeom prst="rect">
              <a:avLst/>
            </a:prstGeom>
          </p:spPr>
        </p:pic>
        <p:pic>
          <p:nvPicPr>
            <p:cNvPr id="40" name="Picture 39" descr="Java.png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956" y="3211299"/>
              <a:ext cx="360444" cy="67189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655514" y="2384668"/>
              <a:ext cx="720000" cy="7200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194358" y="2321168"/>
              <a:ext cx="829537" cy="8280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55514" y="3211299"/>
              <a:ext cx="720000" cy="720000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7335654" y="1568569"/>
            <a:ext cx="1260281" cy="4542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76" b="1" dirty="0"/>
              <a:t>Ever changing </a:t>
            </a:r>
          </a:p>
          <a:p>
            <a:pPr algn="ctr"/>
            <a:r>
              <a:rPr lang="en-US" sz="1176" b="1" dirty="0"/>
              <a:t>technologies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49222" y="2213140"/>
            <a:ext cx="549467" cy="57517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59284" y="2459697"/>
            <a:ext cx="411687" cy="39218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91867" y="4644733"/>
            <a:ext cx="896425" cy="3083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106832" y="4614736"/>
            <a:ext cx="358337" cy="36015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611071" y="4588706"/>
            <a:ext cx="392186" cy="3844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213726" y="3636255"/>
            <a:ext cx="554430" cy="5544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49222" y="3580228"/>
            <a:ext cx="1014314" cy="28231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149221" y="2851883"/>
            <a:ext cx="631466" cy="6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83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25" grpId="0"/>
      <p:bldP spid="25" grpId="1"/>
      <p:bldP spid="26" grpId="0"/>
      <p:bldP spid="26" grpId="1"/>
      <p:bldP spid="27" grpId="0"/>
      <p:bldP spid="44" grpId="0"/>
      <p:bldP spid="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930" y="1563272"/>
            <a:ext cx="8740142" cy="999376"/>
          </a:xfrm>
        </p:spPr>
        <p:txBody>
          <a:bodyPr/>
          <a:lstStyle/>
          <a:p>
            <a:pPr marL="254469" indent="-254469" algn="ctr"/>
            <a:r>
              <a:rPr lang="en-US" dirty="0">
                <a:solidFill>
                  <a:srgbClr val="FFFFFF"/>
                </a:solidFill>
                <a:latin typeface="Open Sans"/>
                <a:cs typeface="Open Sans"/>
              </a:rPr>
              <a:t>How do we fix this?</a:t>
            </a:r>
          </a:p>
        </p:txBody>
      </p:sp>
    </p:spTree>
    <p:extLst>
      <p:ext uri="{BB962C8B-B14F-4D97-AF65-F5344CB8AC3E}">
        <p14:creationId xmlns:p14="http://schemas.microsoft.com/office/powerpoint/2010/main" val="20423024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CODE!!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7" y="1040512"/>
            <a:ext cx="5157664" cy="37371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02" y="891096"/>
            <a:ext cx="4407790" cy="2542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745" y="1040512"/>
            <a:ext cx="5468586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2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release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B5B8"/>
              </a:buClr>
              <a:buSzPct val="25000"/>
              <a:buFont typeface="Open Sans"/>
              <a:buNone/>
            </a:pPr>
            <a:fld id="{00000000-1234-1234-1234-123412341234}" type="slidenum">
              <a:rPr lang="en" sz="700" b="0" i="0" u="none" strike="noStrike" cap="none" smtClean="0">
                <a:solidFill>
                  <a:srgbClr val="ADB5B8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lang="en" sz="700" b="0" i="0" u="none" strike="noStrike" cap="none">
              <a:solidFill>
                <a:srgbClr val="ADB5B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27" y="0"/>
            <a:ext cx="9053345" cy="47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6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utSystems Presentations Layout 2016 Template 02">
  <a:themeElements>
    <a:clrScheme name="OutSystems 3">
      <a:dk1>
        <a:srgbClr val="384142"/>
      </a:dk1>
      <a:lt1>
        <a:srgbClr val="BCC5C7"/>
      </a:lt1>
      <a:dk2>
        <a:srgbClr val="788589"/>
      </a:dk2>
      <a:lt2>
        <a:srgbClr val="E5EAEA"/>
      </a:lt2>
      <a:accent1>
        <a:srgbClr val="CB2600"/>
      </a:accent1>
      <a:accent2>
        <a:srgbClr val="AA2000"/>
      </a:accent2>
      <a:accent3>
        <a:srgbClr val="0089CE"/>
      </a:accent3>
      <a:accent4>
        <a:srgbClr val="0068AC"/>
      </a:accent4>
      <a:accent5>
        <a:srgbClr val="8CC526"/>
      </a:accent5>
      <a:accent6>
        <a:srgbClr val="FEB200"/>
      </a:accent6>
      <a:hlink>
        <a:srgbClr val="0089CE"/>
      </a:hlink>
      <a:folHlink>
        <a:srgbClr val="0068A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resentation1" id="{6E1B99E2-D5BE-4D4B-A5F2-2B1AA4BD7B74}" vid="{0A4C08B1-7A49-4684-956F-AD41FBE41F2B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1. Template - OutSystems Presentations Layout 2016</Template>
  <TotalTime>307</TotalTime>
  <Words>220</Words>
  <Application>Microsoft Macintosh PowerPoint</Application>
  <PresentationFormat>On-screen Show (16:9)</PresentationFormat>
  <Paragraphs>49</Paragraphs>
  <Slides>13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OutSystems Presentations Layout 2016 Template 02</vt:lpstr>
      <vt:lpstr>What is low code? </vt:lpstr>
      <vt:lpstr>Stacey Levine – Senior Solutions Architect</vt:lpstr>
      <vt:lpstr>What is low code anyway?</vt:lpstr>
      <vt:lpstr>PowerPoint Presentation</vt:lpstr>
      <vt:lpstr>App dev is hard </vt:lpstr>
      <vt:lpstr>Why is it so hard?</vt:lpstr>
      <vt:lpstr>How do we fix this?</vt:lpstr>
      <vt:lpstr>LOW CODE!!</vt:lpstr>
      <vt:lpstr>Automated release process</vt:lpstr>
      <vt:lpstr>It’s all about getting things done</vt:lpstr>
      <vt:lpstr>Hundreds of Enterprise Customers</vt:lpstr>
      <vt:lpstr>DEMO</vt:lpstr>
      <vt:lpstr>Too good to be true?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Stacey Levine</dc:creator>
  <cp:lastModifiedBy>Stacey Levine</cp:lastModifiedBy>
  <cp:revision>16</cp:revision>
  <dcterms:created xsi:type="dcterms:W3CDTF">2017-01-23T15:51:35Z</dcterms:created>
  <dcterms:modified xsi:type="dcterms:W3CDTF">2017-01-25T14:11:36Z</dcterms:modified>
</cp:coreProperties>
</file>